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8" r:id="rId4"/>
  </p:sldMasterIdLst>
  <p:notesMasterIdLst>
    <p:notesMasterId r:id="rId49"/>
  </p:notesMasterIdLst>
  <p:sldIdLst>
    <p:sldId id="256" r:id="rId5"/>
    <p:sldId id="257" r:id="rId6"/>
    <p:sldId id="260" r:id="rId7"/>
    <p:sldId id="259" r:id="rId8"/>
    <p:sldId id="261" r:id="rId9"/>
    <p:sldId id="262" r:id="rId10"/>
    <p:sldId id="273" r:id="rId11"/>
    <p:sldId id="274" r:id="rId12"/>
    <p:sldId id="284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81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3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9" r:id="rId42"/>
    <p:sldId id="295" r:id="rId43"/>
    <p:sldId id="300" r:id="rId44"/>
    <p:sldId id="296" r:id="rId45"/>
    <p:sldId id="301" r:id="rId46"/>
    <p:sldId id="297" r:id="rId47"/>
    <p:sldId id="29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79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20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7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08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0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6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3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8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1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6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843" y="50097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Customer purchase behavior in retail using data analytics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1992" y="5555169"/>
            <a:ext cx="6094011" cy="514816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Shabeeb Althaf M B- MBT8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91992" y="6257677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Control 1.0.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559" y="135466"/>
            <a:ext cx="78791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Basic Select Query</a:t>
            </a:r>
            <a:r>
              <a:rPr lang="en-IN" sz="1400" b="1" dirty="0" smtClean="0"/>
              <a:t>: SQL</a:t>
            </a:r>
          </a:p>
          <a:p>
            <a:pPr lvl="0"/>
            <a:endParaRPr lang="en-IN" sz="1400" dirty="0"/>
          </a:p>
          <a:p>
            <a:pPr lvl="1"/>
            <a:r>
              <a:rPr lang="en-IN" sz="1400" b="1" dirty="0" smtClean="0"/>
              <a:t>Question 1:</a:t>
            </a:r>
            <a:r>
              <a:rPr lang="en-IN" sz="1400" dirty="0" smtClean="0"/>
              <a:t> </a:t>
            </a:r>
            <a:r>
              <a:rPr lang="en-IN" sz="1400" dirty="0"/>
              <a:t>Retrieve all details of customers who have placed orders.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Write a SQL query to join the customers and orders tables and select relevant customer details.</a:t>
            </a:r>
          </a:p>
          <a:p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35" y="1305017"/>
            <a:ext cx="10227176" cy="5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3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641" y="510715"/>
            <a:ext cx="93320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Functions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total sales for each store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aggregate functions like SUM and GROUP BY to calculate total sales from the orders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order_items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tables</a:t>
            </a:r>
            <a:r>
              <a:rPr lang="en-IN" sz="1400" dirty="0"/>
              <a:t>.</a:t>
            </a:r>
          </a:p>
          <a:p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64" y="1998133"/>
            <a:ext cx="7899458" cy="47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8505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Subqueries:</a:t>
            </a:r>
            <a:endParaRPr lang="en-IN" sz="1400" dirty="0"/>
          </a:p>
          <a:p>
            <a:pPr lvl="1"/>
            <a:r>
              <a:rPr lang="en-IN" sz="1400" b="1" dirty="0" smtClean="0"/>
              <a:t>Question 3:</a:t>
            </a:r>
            <a:r>
              <a:rPr lang="en-IN" sz="1400" dirty="0" smtClean="0"/>
              <a:t> </a:t>
            </a:r>
            <a:r>
              <a:rPr lang="en-IN" sz="1400" dirty="0"/>
              <a:t>Find the products that have never been ordered</a:t>
            </a:r>
            <a:r>
              <a:rPr lang="en-IN" sz="1400" dirty="0" smtClean="0"/>
              <a:t>.</a:t>
            </a:r>
          </a:p>
          <a:p>
            <a:pPr lvl="1"/>
            <a:endParaRPr lang="en-IN" sz="1400" dirty="0"/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Write a subquery to identify products in the products table that do not appear in the </a:t>
            </a:r>
            <a:r>
              <a:rPr lang="en-IN" sz="1400" dirty="0" err="1"/>
              <a:t>order_items</a:t>
            </a:r>
            <a:r>
              <a:rPr lang="en-IN" sz="1400" dirty="0"/>
              <a:t> table.</a:t>
            </a:r>
          </a:p>
          <a:p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87" y="1717203"/>
            <a:ext cx="10660252" cy="50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7927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Joins:</a:t>
            </a:r>
            <a:endParaRPr lang="en-IN" sz="1400" dirty="0"/>
          </a:p>
          <a:p>
            <a:pPr lvl="1"/>
            <a:r>
              <a:rPr lang="en-IN" sz="1400" b="1" dirty="0" smtClean="0"/>
              <a:t>Question 4: </a:t>
            </a:r>
            <a:r>
              <a:rPr lang="en-IN" sz="1400" dirty="0"/>
              <a:t>Retrieve the names and email addresses of staff along with the names of their managers.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Write a SQL query to join the staffs table with itself to get staff and their manager information.</a:t>
            </a:r>
          </a:p>
          <a:p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56" y="1595440"/>
            <a:ext cx="900642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5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74362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Window Functions:</a:t>
            </a:r>
            <a:endParaRPr lang="en-IN" sz="1400" dirty="0"/>
          </a:p>
          <a:p>
            <a:pPr lvl="1"/>
            <a:r>
              <a:rPr lang="en-IN" sz="1400" b="1" dirty="0" smtClean="0"/>
              <a:t>Question 5: </a:t>
            </a:r>
            <a:r>
              <a:rPr lang="en-IN" sz="1400" dirty="0"/>
              <a:t>Rank stores based on their total sales.</a:t>
            </a:r>
          </a:p>
          <a:p>
            <a:pPr lvl="1"/>
            <a:r>
              <a:rPr lang="en-IN" sz="1400" b="1" dirty="0"/>
              <a:t>Task: </a:t>
            </a:r>
            <a:r>
              <a:rPr lang="en-IN" sz="1400" dirty="0"/>
              <a:t>Use window functions like ROW_NUMBER() or RANK() to rank stores based on total sales.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12" y="3719464"/>
            <a:ext cx="5163271" cy="2600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1" y="1755198"/>
            <a:ext cx="494943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86074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Date Functions:</a:t>
            </a:r>
            <a:endParaRPr lang="en-IN" sz="1400" dirty="0"/>
          </a:p>
          <a:p>
            <a:pPr lvl="1"/>
            <a:r>
              <a:rPr lang="en-IN" sz="1400" b="1" dirty="0" smtClean="0"/>
              <a:t>Question 6:</a:t>
            </a:r>
            <a:r>
              <a:rPr lang="en-IN" sz="1400" dirty="0" smtClean="0"/>
              <a:t> </a:t>
            </a:r>
            <a:r>
              <a:rPr lang="en-IN" sz="1400" dirty="0"/>
              <a:t>Calculate the number of days each order took to ship.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date functions to calculate the difference between </a:t>
            </a:r>
            <a:r>
              <a:rPr lang="en-IN" sz="1400" dirty="0" err="1"/>
              <a:t>shipped_date</a:t>
            </a:r>
            <a:r>
              <a:rPr lang="en-IN" sz="1400" dirty="0"/>
              <a:t> and </a:t>
            </a:r>
            <a:r>
              <a:rPr lang="en-IN" sz="1400" dirty="0" err="1"/>
              <a:t>order_date</a:t>
            </a:r>
            <a:r>
              <a:rPr lang="en-IN" sz="1400" dirty="0"/>
              <a:t> in the orders table.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23" y="1557867"/>
            <a:ext cx="10041393" cy="51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74324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Case Statements:</a:t>
            </a:r>
            <a:endParaRPr lang="en-IN" sz="1400" dirty="0"/>
          </a:p>
          <a:p>
            <a:pPr lvl="1"/>
            <a:r>
              <a:rPr lang="en-IN" sz="1400" b="1" dirty="0" smtClean="0"/>
              <a:t>Question 7:</a:t>
            </a:r>
            <a:r>
              <a:rPr lang="en-IN" sz="1400" dirty="0" smtClean="0"/>
              <a:t> </a:t>
            </a:r>
            <a:r>
              <a:rPr lang="en-IN" sz="1400" dirty="0"/>
              <a:t>Categorize orders based on their status.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CASE statements to categorize orders in the orders table into different status groups.</a:t>
            </a:r>
          </a:p>
          <a:p>
            <a:pPr lvl="0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1" y="1463040"/>
            <a:ext cx="4944165" cy="51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667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Complex Joins:</a:t>
            </a:r>
            <a:endParaRPr lang="en-IN" sz="1400" dirty="0"/>
          </a:p>
          <a:p>
            <a:pPr lvl="1"/>
            <a:r>
              <a:rPr lang="en-IN" sz="1400" b="1" dirty="0" smtClean="0"/>
              <a:t>Question 8:</a:t>
            </a:r>
            <a:r>
              <a:rPr lang="en-IN" sz="1400" dirty="0" smtClean="0"/>
              <a:t> </a:t>
            </a:r>
            <a:r>
              <a:rPr lang="en-IN" sz="1400" dirty="0"/>
              <a:t>Retrieve all orders along with the product names and the store names.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Write a SQL query to join the orders, </a:t>
            </a:r>
            <a:r>
              <a:rPr lang="en-IN" sz="1400" dirty="0" err="1"/>
              <a:t>order_items</a:t>
            </a:r>
            <a:r>
              <a:rPr lang="en-IN" sz="1400" dirty="0"/>
              <a:t>, products, and stores tables.</a:t>
            </a:r>
          </a:p>
          <a:p>
            <a:pPr lvl="0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89" y="1422401"/>
            <a:ext cx="10724445" cy="52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36388" y="315597"/>
            <a:ext cx="76454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Temporary Tables:</a:t>
            </a:r>
            <a:endParaRPr lang="en-IN" sz="1400" dirty="0"/>
          </a:p>
          <a:p>
            <a:pPr lvl="1"/>
            <a:r>
              <a:rPr lang="en-IN" sz="1400" b="1" dirty="0" smtClean="0"/>
              <a:t>Question 9:</a:t>
            </a:r>
            <a:r>
              <a:rPr lang="en-IN" sz="1400" dirty="0" smtClean="0"/>
              <a:t> </a:t>
            </a:r>
            <a:r>
              <a:rPr lang="en-IN" sz="1400" dirty="0"/>
              <a:t>Create a temporary table to store intermediate sales calculations.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CREATE TEMPORARY TABLE to store results of a complex calculation for further analysis.</a:t>
            </a:r>
          </a:p>
          <a:p>
            <a:pPr lvl="0"/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43" y="1311965"/>
            <a:ext cx="9126224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36388" y="315597"/>
            <a:ext cx="75788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Stored Procedures:</a:t>
            </a:r>
            <a:endParaRPr lang="en-IN" sz="1400" dirty="0"/>
          </a:p>
          <a:p>
            <a:pPr lvl="1"/>
            <a:r>
              <a:rPr lang="en-IN" sz="1400" b="1" dirty="0" smtClean="0"/>
              <a:t>Question 10:</a:t>
            </a:r>
            <a:r>
              <a:rPr lang="en-IN" sz="1400" dirty="0" smtClean="0"/>
              <a:t> </a:t>
            </a:r>
            <a:r>
              <a:rPr lang="en-IN" sz="1400" dirty="0"/>
              <a:t>Write a stored procedure to update stock quantities based on new shipments.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Create a stored procedure that updates the stocks table based on incoming shipment data.</a:t>
            </a:r>
          </a:p>
          <a:p>
            <a:pPr lvl="0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69" y="1485148"/>
            <a:ext cx="8115237" cy="50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7416" y="56573"/>
            <a:ext cx="1521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580" y="395128"/>
            <a:ext cx="10956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Capstone Project to learn data analysis and graphical display utilizing Excel, SQL and Power BI in a retail and e-commerce dataset.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2580" y="940254"/>
            <a:ext cx="10834905" cy="574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Proficiency in Excel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clean and 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 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using Excel's functions and tools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Competence in performing statistical analysis, creating pivot tables, and visualizing data through charts and graphs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 Skills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Proficiency in writing and executing SQL queries to retrieve, manipulate, and aggregate data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joins, subqueries, and aggregate functions to extract meaningful insights from relational databases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Expertise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Capability to import and integrate data from multiple sources into Power BI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in building interactive dashboards and reports that effectively communicate insights using various visualizations and customizations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Proficiency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Competence in 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analysing 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trends, patterns, and anomalies to derive actionable insights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create calculated columns, measures, and KPIs using DAX to perform advanced data calculations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Applications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data analytics skills to real-world business scenarios such as sales performance analysis, customer segmentation, and inventory management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of findings and recommendations to support strategic decision-making and business growth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Project Experience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experience in handling a comprehensive data analytics project from data preparation to visualization and analysis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using Excel, SQL, and Power BI tools independently for future data-related projects and tasks.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5479" y="323548"/>
            <a:ext cx="77805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Power BI </a:t>
            </a:r>
          </a:p>
          <a:p>
            <a:pPr lvl="1"/>
            <a:r>
              <a:rPr lang="en-IN" sz="1400" b="1" dirty="0" smtClean="0"/>
              <a:t>Question </a:t>
            </a:r>
            <a:r>
              <a:rPr lang="en-IN" sz="1400" b="1" dirty="0" smtClean="0"/>
              <a:t>1:</a:t>
            </a:r>
            <a:r>
              <a:rPr lang="en-IN" sz="1400" dirty="0" smtClean="0"/>
              <a:t> </a:t>
            </a:r>
            <a:r>
              <a:rPr lang="en-IN" sz="1400" dirty="0"/>
              <a:t>Clean and transform data from multiple tables before loading into the Power BI model.</a:t>
            </a:r>
          </a:p>
          <a:p>
            <a:r>
              <a:rPr lang="en-IN" sz="1400" b="1" dirty="0" smtClean="0"/>
              <a:t>          Task</a:t>
            </a:r>
            <a:r>
              <a:rPr lang="en-IN" sz="1400" b="1" dirty="0"/>
              <a:t>:</a:t>
            </a:r>
            <a:r>
              <a:rPr lang="en-IN" sz="1400" dirty="0"/>
              <a:t> Use Power Query in Power BI to perform data cleaning and </a:t>
            </a:r>
            <a:r>
              <a:rPr lang="en-IN" sz="1400" dirty="0" err="1" smtClean="0"/>
              <a:t>transformation_tasks</a:t>
            </a:r>
            <a:r>
              <a:rPr lang="en-IN" sz="1400" dirty="0" smtClean="0"/>
              <a:t>.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0" y="1240224"/>
            <a:ext cx="11817377" cy="2961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1" y="4298206"/>
            <a:ext cx="11817377" cy="24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4381" y="239912"/>
            <a:ext cx="69304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2:</a:t>
            </a:r>
            <a:r>
              <a:rPr lang="en-IN" sz="1400" dirty="0" smtClean="0"/>
              <a:t> </a:t>
            </a:r>
            <a:r>
              <a:rPr lang="en-IN" sz="1400" dirty="0"/>
              <a:t>Create a bar chart to show total sales by product category.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Power BI to import data and create a bar chart visualizing sales by category.</a:t>
            </a:r>
          </a:p>
          <a:p>
            <a:pPr lvl="0"/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57" y="1749778"/>
            <a:ext cx="9859751" cy="49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420" y="132913"/>
            <a:ext cx="5963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GB" sz="1400" b="1" dirty="0"/>
          </a:p>
          <a:p>
            <a:pPr lvl="1"/>
            <a:r>
              <a:rPr lang="en-IN" sz="1400" b="1" dirty="0" smtClean="0"/>
              <a:t>Question 3: </a:t>
            </a:r>
            <a:r>
              <a:rPr lang="en-IN" sz="1400" dirty="0" smtClean="0"/>
              <a:t>Add </a:t>
            </a:r>
            <a:r>
              <a:rPr lang="en-IN" sz="1400" dirty="0"/>
              <a:t>slicers to filter sales data by store and date range.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slicers in Power BI to allow users to filter sales data interactively.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23" y="1239880"/>
            <a:ext cx="10611756" cy="54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408" y="356358"/>
            <a:ext cx="7716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4:</a:t>
            </a:r>
            <a:r>
              <a:rPr lang="en-IN" sz="1400" dirty="0" smtClean="0"/>
              <a:t> </a:t>
            </a:r>
            <a:r>
              <a:rPr lang="en-IN" sz="1400" dirty="0"/>
              <a:t>Create a calculated column to show the profit margin for each order item.</a:t>
            </a:r>
          </a:p>
          <a:p>
            <a:pPr lvl="1"/>
            <a:r>
              <a:rPr lang="en-IN" sz="1400" b="1" dirty="0"/>
              <a:t>Task: </a:t>
            </a:r>
            <a:r>
              <a:rPr lang="en-IN" sz="1400" dirty="0"/>
              <a:t>Use DAX in Power BI to create a calculated column for profit margin in the </a:t>
            </a:r>
            <a:r>
              <a:rPr lang="en-IN" sz="1400" dirty="0" err="1"/>
              <a:t>order_items</a:t>
            </a:r>
            <a:r>
              <a:rPr lang="en-IN" sz="1400" dirty="0"/>
              <a:t> table.</a:t>
            </a:r>
          </a:p>
          <a:p>
            <a:pPr lvl="1"/>
            <a:endParaRPr lang="en-IN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804358" y="1092764"/>
            <a:ext cx="10886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you cannot estimate cost price but want to show some form of margin, you could treat the </a:t>
            </a:r>
            <a:r>
              <a:rPr lang="en-GB" sz="1400" b="1" dirty="0"/>
              <a:t>List Price</a:t>
            </a:r>
            <a:r>
              <a:rPr lang="en-GB" sz="1400" dirty="0"/>
              <a:t> as the "expected" revenue and compare that with the </a:t>
            </a:r>
            <a:r>
              <a:rPr lang="en-GB" sz="1400" b="1" dirty="0"/>
              <a:t>Total Sales</a:t>
            </a:r>
            <a:r>
              <a:rPr lang="en-GB" sz="1400" dirty="0"/>
              <a:t> to see the deviation in terms of revenue margin.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22" y="1851378"/>
            <a:ext cx="9549044" cy="48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505" y="291742"/>
            <a:ext cx="58501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5:</a:t>
            </a:r>
            <a:r>
              <a:rPr lang="en-IN" sz="1400" dirty="0" smtClean="0"/>
              <a:t> </a:t>
            </a:r>
            <a:r>
              <a:rPr lang="en-IN" sz="1400" dirty="0"/>
              <a:t>Create a measure to calculate the average order value.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DAX to create a measure for average order value in Power BI.</a:t>
            </a:r>
          </a:p>
          <a:p>
            <a:pPr lvl="1"/>
            <a:endParaRPr lang="en-IN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763325" y="947564"/>
            <a:ext cx="7959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The </a:t>
            </a:r>
            <a:r>
              <a:rPr lang="en-GB" sz="1400" b="1" dirty="0"/>
              <a:t>Average Order Value (AOV)</a:t>
            </a:r>
            <a:r>
              <a:rPr lang="en-GB" sz="1400" dirty="0"/>
              <a:t> is generally calculated by dividing the total sales by the number of orders.</a:t>
            </a:r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8" y="1480278"/>
            <a:ext cx="10936971" cy="52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4018" y="220181"/>
            <a:ext cx="6659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6:</a:t>
            </a:r>
            <a:r>
              <a:rPr lang="en-IN" sz="1400" dirty="0" smtClean="0"/>
              <a:t> </a:t>
            </a:r>
            <a:r>
              <a:rPr lang="en-IN" sz="1400" dirty="0"/>
              <a:t>Apply conditional formatting to highlight top-performing stores.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conditional formatting in Power BI to highlight stores with the highest sales.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1" y="1009607"/>
            <a:ext cx="5555565" cy="32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5479" y="323548"/>
            <a:ext cx="7393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7:</a:t>
            </a:r>
            <a:r>
              <a:rPr lang="en-IN" sz="1400" dirty="0" smtClean="0"/>
              <a:t> </a:t>
            </a:r>
            <a:r>
              <a:rPr lang="en-IN" sz="1400" dirty="0"/>
              <a:t>Create a hierarchy for drill-down analysis of sales data by year, month, and day.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Create a date hierarchy in Power BI to enable drill-down capabilities.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49" y="928746"/>
            <a:ext cx="10875029" cy="55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0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91743"/>
            <a:ext cx="96028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Question 8:</a:t>
            </a:r>
            <a:r>
              <a:rPr lang="en-IN" sz="1400" dirty="0" smtClean="0"/>
              <a:t> </a:t>
            </a:r>
            <a:r>
              <a:rPr lang="en-IN" sz="1400" dirty="0"/>
              <a:t>Utilize custom visuals to display geographic sales data.</a:t>
            </a:r>
          </a:p>
          <a:p>
            <a:pPr lvl="1"/>
            <a:r>
              <a:rPr lang="en-IN" sz="1400" b="1" dirty="0"/>
              <a:t>Task: </a:t>
            </a:r>
            <a:r>
              <a:rPr lang="en-IN" sz="1400" dirty="0"/>
              <a:t>Import and use custom visuals in Power BI to enhance data representation.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5" y="1055698"/>
            <a:ext cx="11441927" cy="56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10101"/>
            <a:ext cx="96028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Question 9: </a:t>
            </a:r>
            <a:r>
              <a:rPr lang="en-IN" sz="1400" dirty="0"/>
              <a:t>Create KPIs to track sales targets versus actual sales.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Power BI's KPI visuals to display and track sales targets against actual performance.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95" y="1311462"/>
            <a:ext cx="1037417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96028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/>
              <a:t>From Excel to Power BI</a:t>
            </a:r>
          </a:p>
          <a:p>
            <a:pPr lvl="1"/>
            <a:endParaRPr lang="en-IN" sz="1400" b="1" dirty="0" smtClean="0"/>
          </a:p>
          <a:p>
            <a:pPr lvl="1"/>
            <a:r>
              <a:rPr lang="en-IN" sz="1400" b="1" dirty="0" smtClean="0"/>
              <a:t>Task 1:</a:t>
            </a:r>
            <a:r>
              <a:rPr lang="en-IN" sz="1400" dirty="0" smtClean="0"/>
              <a:t> </a:t>
            </a:r>
            <a:r>
              <a:rPr lang="en-IN" sz="1400" dirty="0"/>
              <a:t>Import the summary statistics table for </a:t>
            </a:r>
            <a:r>
              <a:rPr lang="en-IN" sz="1400" dirty="0" err="1"/>
              <a:t>list_price</a:t>
            </a:r>
            <a:r>
              <a:rPr lang="en-IN" sz="1400" dirty="0"/>
              <a:t> calculated in Excel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card visualization in Power BI to display each summary statistic (mean, median, mode, standard deviation) for </a:t>
            </a:r>
            <a:r>
              <a:rPr lang="en-IN" sz="1400" dirty="0" err="1"/>
              <a:t>list_price</a:t>
            </a:r>
            <a:r>
              <a:rPr lang="en-IN" sz="1400" dirty="0"/>
              <a:t>.</a:t>
            </a:r>
          </a:p>
          <a:p>
            <a:pPr lvl="2"/>
            <a:r>
              <a:rPr lang="en-IN" sz="1400" dirty="0"/>
              <a:t>Use these cards in a dashboard to give an overview of product pricing.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919" y="2905165"/>
            <a:ext cx="658269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6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831" y="190832"/>
            <a:ext cx="205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Data Transformation</a:t>
            </a:r>
            <a:endParaRPr lang="en-IN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476687" y="784883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Before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096954" y="78488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After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85" y="1154215"/>
            <a:ext cx="4703554" cy="4475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490" y="1154215"/>
            <a:ext cx="4703553" cy="44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9602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2:</a:t>
            </a:r>
            <a:r>
              <a:rPr lang="en-IN" sz="1400" dirty="0" smtClean="0"/>
              <a:t> </a:t>
            </a:r>
            <a:r>
              <a:rPr lang="en-IN" sz="1400" dirty="0"/>
              <a:t>Import the pivot table summarizing total sales by store and by product category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bar chart in Power BI to visualize total sales by store.</a:t>
            </a:r>
          </a:p>
          <a:p>
            <a:pPr lvl="2"/>
            <a:r>
              <a:rPr lang="en-IN" sz="1400" dirty="0"/>
              <a:t>Create a pie chart to show the distribution of sales by product category.</a:t>
            </a:r>
          </a:p>
          <a:p>
            <a:pPr lvl="2"/>
            <a:r>
              <a:rPr lang="en-IN" sz="1400" dirty="0"/>
              <a:t>Add slicers to filter the visualizations by store and category.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90" y="2009067"/>
            <a:ext cx="2899874" cy="4191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41" y="2009067"/>
            <a:ext cx="8097535" cy="40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9602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3:</a:t>
            </a:r>
            <a:r>
              <a:rPr lang="en-IN" sz="1400" dirty="0" smtClean="0"/>
              <a:t> </a:t>
            </a:r>
            <a:r>
              <a:rPr lang="en-IN" sz="1400" dirty="0"/>
              <a:t>Import the highlighted top 10 products based on total sales from Excel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table visualization in Power BI to display the top 10 products.</a:t>
            </a:r>
          </a:p>
          <a:p>
            <a:pPr lvl="2"/>
            <a:r>
              <a:rPr lang="en-IN" sz="1400" dirty="0"/>
              <a:t>Add conditional formatting to highlight these products in the table.</a:t>
            </a:r>
          </a:p>
          <a:p>
            <a:pPr lvl="2"/>
            <a:r>
              <a:rPr lang="en-IN" sz="1400" dirty="0"/>
              <a:t>Use this table in a dashboard for quick insights.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1705636"/>
            <a:ext cx="11458223" cy="40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4:</a:t>
            </a:r>
            <a:r>
              <a:rPr lang="en-IN" sz="1400" dirty="0" smtClean="0"/>
              <a:t> </a:t>
            </a:r>
            <a:r>
              <a:rPr lang="en-IN" sz="1400" dirty="0"/>
              <a:t>Import the cleaned customers data from Excel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map visualization in Power BI to display customer locations based on their city and state.</a:t>
            </a:r>
          </a:p>
          <a:p>
            <a:pPr lvl="2"/>
            <a:r>
              <a:rPr lang="en-IN" sz="1400" dirty="0"/>
              <a:t>Use slicers to filter customer data by state or zip code.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5" y="1443704"/>
            <a:ext cx="10971699" cy="51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SQL to Power BI</a:t>
            </a:r>
            <a:br>
              <a:rPr lang="en-IN" sz="1400" b="1" dirty="0" smtClean="0"/>
            </a:br>
            <a:r>
              <a:rPr lang="en-IN" sz="1400" b="1" dirty="0" smtClean="0"/>
              <a:t>Task 1: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retrieving details of customers who have placed orders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clustered column chart to visualize the number of orders placed by each customer.</a:t>
            </a:r>
          </a:p>
          <a:p>
            <a:r>
              <a:rPr lang="en-IN" sz="1400" dirty="0" smtClean="0"/>
              <a:t>              Add </a:t>
            </a:r>
            <a:r>
              <a:rPr lang="en-IN" sz="1400" dirty="0"/>
              <a:t>a slicer to filter orders by order status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9" y="1388533"/>
            <a:ext cx="11796889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7066" y="132621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2: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calculating total sales for each store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bar chart to visualize total sales by store.</a:t>
            </a:r>
          </a:p>
          <a:p>
            <a:pPr lvl="2"/>
            <a:r>
              <a:rPr lang="en-IN" sz="1400" dirty="0"/>
              <a:t>Use this bar chart in a sales performance dashboard.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1" y="1553358"/>
            <a:ext cx="11371385" cy="50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7066" y="132621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3: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finding products that have never been ordered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table visualization to display products that have never been ordered.</a:t>
            </a:r>
          </a:p>
          <a:p>
            <a:pPr lvl="2"/>
            <a:r>
              <a:rPr lang="en-IN" sz="1400" dirty="0"/>
              <a:t>Add filters to allow analysis by product category or brand.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6" y="1465386"/>
            <a:ext cx="610773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1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7066" y="132621"/>
            <a:ext cx="10724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4: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retrieving staff names and their manager names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matrix visualization to display staff members along with their managers.</a:t>
            </a:r>
          </a:p>
          <a:p>
            <a:pPr lvl="1"/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716499"/>
            <a:ext cx="11779088" cy="42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7066" y="132621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5: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ranking stores based on total sales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table visualization to display the ranked list of stores.</a:t>
            </a:r>
          </a:p>
          <a:p>
            <a:pPr lvl="2"/>
            <a:r>
              <a:rPr lang="en-IN" sz="1400" dirty="0"/>
              <a:t>Add conditional formatting to highlight the top-performing stores.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7" y="1491264"/>
            <a:ext cx="4569234" cy="25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6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271" y="252865"/>
            <a:ext cx="11871296" cy="607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</a:t>
            </a:r>
            <a:r>
              <a:rPr lang="en-GB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Insights:</a:t>
            </a:r>
            <a:endParaRPr lang="en-GB" sz="105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20 Customers: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sales come from Sharyn Hopkins ($35K), followed by Pamela Newman ($34K).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customers like Lyndsey Bean, Abby Gamble, and Emmitt Sanchez contribute similar amounts to sales, indicating a well-distributed customer base at the top tier</a:t>
            </a:r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Orders by Store: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Baldwin 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Bikes is the top-performing store with a significantly higher order count, indicating a strong customer base and sales performance compared to Santa Cruz Bikes and Rowlett Bikes</a:t>
            </a:r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Staff-wise Sales Data: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Venita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Daniel leads in total sales with $2.99M, closely followed by </a:t>
            </a:r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Marcelene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Boyer with $2.62M. This indicates strong performance from these two staff members.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noticeable gap between these two and other staff members like </a:t>
            </a:r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Genna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Serrano ($0.85M) and Mireya Copeland ($0.75M</a:t>
            </a:r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Orders Taken by Staff: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Marcelene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Boyer and </a:t>
            </a:r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Venita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Daniel together account for nearly 50% of the total orders (34.2% and 13.46%, respectively). Their order volume matches their sales, showing they are high performers both in quantity and revenue generation.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staff members handle a smaller portion of the orders, which could indicate capacity or performance issues</a:t>
            </a:r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GB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Engagement: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20 customers contribute significantly to sales. Implementing a loyalty program or providing personalized offers to these top customers could help increase their repeat purchases.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nurturing mid-tier customers like Debra Burks and Elmore Aguilar to encourage higher spending and increase their loyalty</a:t>
            </a:r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Performance: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Baldwin Bikes is performing exceptionally well. Consider expanding or replicating the strategies used in this store to Santa Cruz Bikes and Rowlett Bikes to balance performance across all locations.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factors behind the low order count in Rowlett Bikes and explore targeted marketing or operational improvements</a:t>
            </a:r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 Performance Management: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Marcelene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Boyer and </a:t>
            </a:r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Venita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Daniel are strong performers. Consider rewarding these employees and providing them with additional responsibilities such as mentoring other staff members to boost overall team performance.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lower-performing staff members, like Kali Vargas and Layla Terrell, evaluate their performance metrics, provide targeted training, and set measurable sales goals to help them improve</a:t>
            </a:r>
            <a:r>
              <a:rPr lang="en-GB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Workload Distribution: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that other staff members handle a more balanced share of the orders to reduce dependency on top performers like </a:t>
            </a:r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Marcelene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Boyer and </a:t>
            </a:r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Venita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Daniel. Redistributing the workload may enhance overall efficiency and employee satisfaction.</a:t>
            </a:r>
          </a:p>
          <a:p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5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809" y="294198"/>
            <a:ext cx="10866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Basic Summary Statistics:</a:t>
            </a:r>
            <a:endParaRPr lang="en-GB" u="sng" dirty="0"/>
          </a:p>
          <a:p>
            <a:r>
              <a:rPr lang="en-IN" b="1" dirty="0"/>
              <a:t>Excel Questions</a:t>
            </a:r>
            <a:endParaRPr lang="en-GB" dirty="0"/>
          </a:p>
          <a:p>
            <a:r>
              <a:rPr lang="en-GB" dirty="0" smtClean="0"/>
              <a:t>Task 1: Calculate the summary statistics (mean, median, mode &amp; standard deviation) for the list price of the products.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3" y="1414941"/>
            <a:ext cx="5382480" cy="978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809" y="2507267"/>
            <a:ext cx="101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2: Create a pivot table to summarize total sales (quantity * list price) by store and by product category.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3" y="2990523"/>
            <a:ext cx="1783423" cy="3402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72" y="2990523"/>
            <a:ext cx="1864858" cy="3402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24" y="2990523"/>
            <a:ext cx="1677558" cy="99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5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271" y="252865"/>
            <a:ext cx="1187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0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610" y="40749"/>
            <a:ext cx="12128390" cy="681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5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Insights:</a:t>
            </a:r>
            <a:endParaRPr kumimoji="0" lang="en-US" altLang="en-US" sz="95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Sales by Product Category: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Mountain Bikes contribute the most to total sales, accounting for 34.63%, followed by Cruisers Bicycles (17.81%) and Road Bikes (16.91%).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Categories like Children Bicycles and Comfort Bicycles have minimal contributions, representing potential underperforming product lines.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10 Products by Sales: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top-selling product is Trek Conduit+ with $140K in sales, followed by Trek Fuel EX 8 29 ($98K) and Trek Slash 8 27.5 ($87K).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a significant drop in sales between the top three products and the others, indicating a strong preference for certain models.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Sales by Store: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Baldwin Bikes leads sales with over $1M, significantly outperforming other stores like Santa Cruz Bikes ($0.31M) and Rowlett Bikes ($0.13M).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gap between stores suggests that the sales strategies or market conditions in Baldwin Bikes are much more favorable.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Sales Distribution: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are concentrated in California (CA), Texas (TX), and New York (NY). California has the highest sales, which could indicate a larger customer base or more active marketing in this region.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States with lower sales contributions may present opportunities for market expansion.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Metrics: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statistics like the mean ($1212.71), median ($599.99), and mode ($269.99) indicate that most sales are clustered around the lower range of values, but there are high-value outliers driving the mean up.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high standard deviation of $1352.79 suggests significant variability in the sales amounts across different transactions</a:t>
            </a: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5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 on Best-Selling Products</a:t>
            </a: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Continue to stock and promote best-selling products like the Trek Conduit+ and Trek Fuel EX 8 29 to maximize revenue</a:t>
            </a: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 creating promotional campaigns or discounts for lower-performing products in the Top 10 list to improve their sales or phase them out to focus on better-performing items.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Performance of Underperforming Stores: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the operations and marketing strategies used at Baldwin Bikes to replicate its success in stores like Rowlett Bikes and Santa Cruz Bikes</a:t>
            </a: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 in localized marketing campaigns, staff training, and inventory management to boost performance in underperforming locations.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Market Expansion: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 expanding operations or marketing efforts in states with lower sales contributions. Regions outside of CA, TX, and NY present opportunities for growth</a:t>
            </a: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partnerships with local retailers or online sales strategies to tap into underserved areas.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Sales Strategies for Low-Performing Categories: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 like Children Bicycles and Comfort Bicycles show limited sales potential. Reassess the demand for these categories and explore targeted promotions, bundling strategies, or reducing inventory to focus on higher-margin products.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Refine Sales Promotions: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suggests most sales are in the lower range (median at $599.99 and mode at $269.99), with outliers driving up the mean. Consider offering mid-range pricing bundles or loyalty discounts to encourage more frequent high-value </a:t>
            </a: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purchases.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kumimoji="0" lang="en-US" altLang="en-US" sz="9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leveraging these insights and adjusting strategies accordingly, the company can enhance performance, boost sales across underperforming stores, and target new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6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271" y="252865"/>
            <a:ext cx="1187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563" y="380086"/>
            <a:ext cx="1187129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</a:t>
            </a:r>
            <a:r>
              <a:rPr lang="en-GB" sz="1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Levels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Inventory: Certain product categories, such as “Electra Amsterdam Fashion 31 Ladies” and “Electra Cruiser 1 Ladies,” have high inventory levels. This could indicate overstocking or lower-than-expected sales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Inventory: Other categories, like “Children Bicycles” and “Comfort Bicycles,” have relatively low inventory levels, which might suggest higher demand or insufficient stock replenishment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Status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dashboard shows a significant number of orders in the “Pending” or “Processing” stages. This could indicate potential bottlenecks in the order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fulfillment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by Store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stores have higher inventory levels compared to others. This could be due to regional demand variations or differences in sales performance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GB" sz="1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Stock Levels: Implement an inventory optimization strategy to balance stock levels across different product categories. This can help reduce holding costs and minimize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stockouts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Forecasting: Use historical sales data and market trends to improve demand forecasting. This will help in better planning and stocking of inventory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</a:t>
            </a:r>
            <a:r>
              <a:rPr lang="en-GB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ul-filment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Processes: Identify and address any bottlenecks in the order </a:t>
            </a:r>
            <a:r>
              <a:rPr lang="en-GB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ful-filment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process. This could involve automating certain tasks, improving coordination between departments, or enhancing the efficiency of the supply chain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Order Status: Regularly monitor the status of orders to ensure timely processing and </a:t>
            </a:r>
            <a:r>
              <a:rPr lang="en-GB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ful-filment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Implementing a real-time tracking system can help in identifying and resolving issues quickly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Performance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Data: Conduct a detailed analysis of store performance to understand the reasons behind varying inventory levels. This can help in making informed decisions about stock allocation and replenishment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Strategies: Develop region-specific strategies based on the performance and demand patterns of different stores. This can help in catering to local preferences and improving overall sales.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0101" y="3245999"/>
            <a:ext cx="1156914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92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0101" y="3245999"/>
            <a:ext cx="1156914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6036" y="2892056"/>
            <a:ext cx="3057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Thank You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92240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809" y="294198"/>
            <a:ext cx="551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3: Highlight the top 10 products based on total sales.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21419" y="2873244"/>
            <a:ext cx="9337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4: Identify and correct any inconsistencies or missing data in the customers table.</a:t>
            </a:r>
          </a:p>
          <a:p>
            <a:endParaRPr lang="en-GB" dirty="0"/>
          </a:p>
          <a:p>
            <a:r>
              <a:rPr lang="en-GB" dirty="0" smtClean="0"/>
              <a:t>Solution: </a:t>
            </a:r>
            <a:r>
              <a:rPr lang="en-GB" sz="1100" dirty="0" smtClean="0"/>
              <a:t>All the NULL values have been assigned a common phone number in order to avoid NULL values in the dataset and customer name has</a:t>
            </a:r>
            <a:r>
              <a:rPr lang="en-GB" sz="1100" dirty="0"/>
              <a:t> </a:t>
            </a:r>
            <a:r>
              <a:rPr lang="en-GB" sz="1100" dirty="0" smtClean="0"/>
              <a:t>been merged.</a:t>
            </a:r>
            <a:endParaRPr lang="en-IN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8" y="804124"/>
            <a:ext cx="2785072" cy="1973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8" y="3891077"/>
            <a:ext cx="4837231" cy="2789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729" y="3891077"/>
            <a:ext cx="5764318" cy="27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4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019" y="294198"/>
            <a:ext cx="858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5: Use VLOOKUP to match products names with their respective categories and brands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32708" y="4135777"/>
            <a:ext cx="986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6: Data validation to ensure all email address in the staffs table are unique and correctly formatted.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9" y="663530"/>
            <a:ext cx="9888330" cy="32875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9" y="4505109"/>
            <a:ext cx="6639852" cy="21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9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019" y="294198"/>
            <a:ext cx="590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7: Create a bar chart to visualize the total sales by store.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5" y="1050754"/>
            <a:ext cx="9364812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1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019" y="294198"/>
            <a:ext cx="822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8: Perform What-If-Analysis to see how changes in discount rates affect total sales.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05" y="663530"/>
            <a:ext cx="11069595" cy="42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604" y="262393"/>
            <a:ext cx="9238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b="1" dirty="0" smtClean="0"/>
              <a:t>Task 9:</a:t>
            </a:r>
            <a:r>
              <a:rPr lang="en-IN" dirty="0" smtClean="0"/>
              <a:t> </a:t>
            </a:r>
            <a:r>
              <a:rPr lang="en-IN" dirty="0"/>
              <a:t>Automate the process of updating sales reports.</a:t>
            </a:r>
            <a:endParaRPr lang="en-IN" sz="1600" dirty="0"/>
          </a:p>
          <a:p>
            <a:pPr lvl="1"/>
            <a:r>
              <a:rPr lang="en-IN" b="1" dirty="0"/>
              <a:t>Task:</a:t>
            </a:r>
            <a:r>
              <a:rPr lang="en-IN" dirty="0"/>
              <a:t> Use Excel macros to automate repetitive tasks, such as updating pivot tables and charts.</a:t>
            </a:r>
            <a:endParaRPr lang="en-IN" sz="1600" dirty="0"/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19" y="1074405"/>
            <a:ext cx="8640824" cy="2758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9" y="4094923"/>
            <a:ext cx="8640824" cy="25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2886</Words>
  <Application>Microsoft Office PowerPoint</Application>
  <PresentationFormat>Widescreen</PresentationFormat>
  <Paragraphs>264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Times New Roman</vt:lpstr>
      <vt:lpstr>Tw Cen MT</vt:lpstr>
      <vt:lpstr>Tw Cen MT Condensed</vt:lpstr>
      <vt:lpstr>Wingdings 3</vt:lpstr>
      <vt:lpstr>Integral</vt:lpstr>
      <vt:lpstr>Customer purchase behavior in retail using data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2024-09-22T05:49:39Z</dcterms:created>
  <dcterms:modified xsi:type="dcterms:W3CDTF">2024-09-30T03:45:35Z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